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73" r:id="rId8"/>
    <p:sldId id="275" r:id="rId9"/>
    <p:sldId id="274" r:id="rId10"/>
    <p:sldId id="263" r:id="rId11"/>
    <p:sldId id="276" r:id="rId12"/>
    <p:sldId id="264" r:id="rId13"/>
    <p:sldId id="272" r:id="rId14"/>
    <p:sldId id="266" r:id="rId15"/>
    <p:sldId id="267" r:id="rId16"/>
    <p:sldId id="268" r:id="rId17"/>
    <p:sldId id="271" r:id="rId18"/>
    <p:sldId id="270" r:id="rId19"/>
    <p:sldId id="269" r:id="rId20"/>
    <p:sldId id="277" r:id="rId21"/>
    <p:sldId id="278" r:id="rId22"/>
    <p:sldId id="279" r:id="rId23"/>
    <p:sldId id="280" r:id="rId24"/>
    <p:sldId id="281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5171D3-7D5A-354F-8853-0297CC491301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34B388-D0F0-D74B-9F53-B91D25588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069" y="2942021"/>
            <a:ext cx="6498158" cy="1724867"/>
          </a:xfrm>
        </p:spPr>
        <p:txBody>
          <a:bodyPr/>
          <a:lstStyle/>
          <a:p>
            <a:r>
              <a:rPr lang="en-US" dirty="0" smtClean="0"/>
              <a:t>21.2 </a:t>
            </a:r>
            <a:r>
              <a:rPr lang="en-US" dirty="0" smtClean="0"/>
              <a:t>– </a:t>
            </a:r>
            <a:r>
              <a:rPr lang="en-US" dirty="0" smtClean="0"/>
              <a:t>World Climates &amp; 21.3 – Climate Changes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600" b="1" dirty="0" smtClean="0"/>
              <a:t>Humid Mid-Latitude</a:t>
            </a:r>
            <a:endParaRPr lang="en-US" sz="5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528772"/>
            <a:ext cx="8193973" cy="4788899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Climates </a:t>
            </a:r>
            <a:r>
              <a:rPr lang="en-US" sz="3000" b="1" dirty="0" smtClean="0">
                <a:solidFill>
                  <a:schemeClr val="tx1"/>
                </a:solidFill>
              </a:rPr>
              <a:t>without mild or severe winters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Humid Subtropical (mild winter)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Hot weather with mild winters.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Marine West Coast (mild winter)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Mild winters and cool summers.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Dry-Summer Subtropical (mild winter)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Also known as Mediterranean climate, Strong winter rainfall.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Subarctic (severe winter)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Summers are warm but short, winters are severe.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" y="92034"/>
            <a:ext cx="4398111" cy="30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77" y="92034"/>
            <a:ext cx="4837923" cy="30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0" y="3170711"/>
            <a:ext cx="4443067" cy="34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13" y="3170711"/>
            <a:ext cx="4881888" cy="34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400" b="1" dirty="0" smtClean="0"/>
              <a:t>Dry Climate</a:t>
            </a:r>
            <a:endParaRPr lang="en-US" sz="6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595" y="1412384"/>
            <a:ext cx="8057449" cy="4713779"/>
          </a:xfrm>
        </p:spPr>
        <p:txBody>
          <a:bodyPr>
            <a:no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yearly precipitation is not as great as the potential loss of water by evaporation.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Desert (arid)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High rates of evaporation, no precipitation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Semi-arid Desert (steppe)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High rates of evaporation, little precipitation, borders arid deserts</a:t>
            </a:r>
          </a:p>
          <a:p>
            <a:pPr marL="0" indent="0">
              <a:buNone/>
            </a:pP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715357" cy="33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47" y="3348842"/>
            <a:ext cx="6788617" cy="342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400" b="1" dirty="0" smtClean="0"/>
              <a:t>Polar Climates</a:t>
            </a:r>
            <a:endParaRPr lang="en-US" sz="6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613646"/>
            <a:ext cx="8383979" cy="4905907"/>
          </a:xfrm>
        </p:spPr>
        <p:txBody>
          <a:bodyPr>
            <a:no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Mean temperature of the warmest month is below 10 degrees Celsius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Tundra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Treeless region found in Northern Hemisphere.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Ice Cap 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 No single monthly mean temperature above 0 degrees Celsius.  Permanent ice and snow.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" y="0"/>
            <a:ext cx="5467927" cy="35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43" y="3070212"/>
            <a:ext cx="5664530" cy="364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400" b="1" dirty="0" smtClean="0"/>
              <a:t>Highland Climates</a:t>
            </a:r>
            <a:endParaRPr lang="en-US" sz="6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275" y="1438872"/>
            <a:ext cx="8193215" cy="4700671"/>
          </a:xfrm>
        </p:spPr>
        <p:txBody>
          <a:bodyPr>
            <a:norm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Cooler and wetter climates than nearby areas at lower elevations.</a:t>
            </a:r>
          </a:p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Localized climates, they are much different from climates in surrounding areas.</a:t>
            </a:r>
          </a:p>
          <a:p>
            <a:pPr>
              <a:buNone/>
            </a:pPr>
            <a:endParaRPr lang="en-US" sz="3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3630879"/>
            <a:ext cx="4334494" cy="309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800" b="1" dirty="0" smtClean="0"/>
              <a:t>Natural Processes That Change Climate</a:t>
            </a:r>
            <a:endParaRPr lang="en-US" sz="5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Like most conditions on Earth, climate is always changing.</a:t>
            </a:r>
          </a:p>
          <a:p>
            <a:pPr>
              <a:buSzPct val="110000"/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Many natural processes can cause a climate to change.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Volcanic Eruptions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Ocean Circulation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Solar Activity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Earth Motions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Volcanic Eruptions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36914"/>
            <a:ext cx="4877748" cy="5177641"/>
          </a:xfrm>
        </p:spPr>
        <p:txBody>
          <a:bodyPr>
            <a:no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Emit large volumes of ash and dust into Earth's atmosphere.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The presence of aerosols (volcanic ash, dust, and sulfur-based aerosols) in the air increases the amount of solar radiation that is reflected back into space.  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Causes Earth's lower atmosphere to cool.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08" y="1613646"/>
            <a:ext cx="3680318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Ocean Circulation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276598"/>
            <a:ext cx="4877749" cy="4562378"/>
          </a:xfrm>
        </p:spPr>
        <p:txBody>
          <a:bodyPr>
            <a:normAutofit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Changes in ocean circulation can result in short-term climate fluctuations.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El Nino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La Nina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Affects 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577850" lvl="2" indent="0">
              <a:buSzPct val="110000"/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precipitation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1276598"/>
            <a:ext cx="3432628" cy="28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8" y="4111032"/>
            <a:ext cx="5464587" cy="274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400" b="1" dirty="0" smtClean="0"/>
              <a:t>Do Now</a:t>
            </a:r>
            <a:endParaRPr lang="en-US" sz="6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200" b="1" dirty="0" smtClean="0"/>
              <a:t>What is the </a:t>
            </a:r>
            <a:r>
              <a:rPr lang="en-US" sz="5200" b="1" dirty="0" err="1" smtClean="0"/>
              <a:t>Koppen</a:t>
            </a:r>
            <a:r>
              <a:rPr lang="en-US" sz="5200" b="1" dirty="0" smtClean="0"/>
              <a:t> Climate Classification System?</a:t>
            </a:r>
          </a:p>
          <a:p>
            <a:r>
              <a:rPr lang="en-US" sz="5200" b="1" dirty="0" smtClean="0"/>
              <a:t>What are the natural processes that can change climate?</a:t>
            </a:r>
            <a:endParaRPr lang="en-US" sz="5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Solar Activity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148" y="1413164"/>
            <a:ext cx="7518215" cy="4712999"/>
          </a:xfrm>
        </p:spPr>
        <p:txBody>
          <a:bodyPr/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The most studied hypotheses for the causes of climate change are based on changes in the output of solar energy.</a:t>
            </a:r>
          </a:p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Short-term affects, not long-term affects.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Sunspots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3647313"/>
            <a:ext cx="4443412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Earth Motions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70" y="1413164"/>
            <a:ext cx="4536374" cy="5106389"/>
          </a:xfrm>
        </p:spPr>
        <p:txBody>
          <a:bodyPr/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 numbers of Earth motions are thought to have long-term affects of climates.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Tectonic plate movement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Uplifting of mountains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Earth's orbit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Earth's tilt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02" y="1243939"/>
            <a:ext cx="3634219" cy="55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Human Impact on Climate Changes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1906"/>
            <a:ext cx="7446963" cy="4527642"/>
          </a:xfrm>
        </p:spPr>
        <p:txBody>
          <a:bodyPr>
            <a:normAutofit fontScale="92500"/>
          </a:bodyPr>
          <a:lstStyle/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The Greenhouse Effect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Natural warming of both Earth's lower atmosphere and Earth's surface</a:t>
            </a:r>
          </a:p>
          <a:p>
            <a:pPr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Global Warming</a:t>
            </a:r>
          </a:p>
          <a:p>
            <a:pPr lvl="1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As a result of increases in carbon dioxide levels, as well as other greenhouse gases, global temperatures have increased.  </a:t>
            </a:r>
          </a:p>
          <a:p>
            <a:pPr lvl="2">
              <a:buSzPct val="110000"/>
              <a:buFont typeface="Arial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</a:rPr>
              <a:t>Weather patterns will changes as a result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231053"/>
            <a:ext cx="9144000" cy="6145995"/>
            <a:chOff x="200" y="931"/>
            <a:chExt cx="5360" cy="3280"/>
          </a:xfrm>
        </p:grpSpPr>
        <p:sp>
          <p:nvSpPr>
            <p:cNvPr id="5" name="AutoShape 12"/>
            <p:cNvSpPr>
              <a:spLocks noChangeAspect="1" noChangeArrowheads="1"/>
            </p:cNvSpPr>
            <p:nvPr/>
          </p:nvSpPr>
          <p:spPr bwMode="auto">
            <a:xfrm>
              <a:off x="200" y="931"/>
              <a:ext cx="5360" cy="3280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44" y="1248"/>
              <a:ext cx="5072" cy="2646"/>
              <a:chOff x="361" y="1364"/>
              <a:chExt cx="5072" cy="2646"/>
            </a:xfrm>
          </p:grpSpPr>
          <p:pic>
            <p:nvPicPr>
              <p:cNvPr id="7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" y="1364"/>
                <a:ext cx="2966" cy="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1" y="1364"/>
                <a:ext cx="2392" cy="1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1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004434"/>
            <a:ext cx="9046464" cy="4469773"/>
            <a:chOff x="160" y="1003"/>
            <a:chExt cx="5440" cy="2600"/>
          </a:xfrm>
        </p:grpSpPr>
        <p:sp>
          <p:nvSpPr>
            <p:cNvPr id="5" name="AutoShape 12"/>
            <p:cNvSpPr>
              <a:spLocks noChangeAspect="1" noChangeArrowheads="1"/>
            </p:cNvSpPr>
            <p:nvPr/>
          </p:nvSpPr>
          <p:spPr bwMode="auto">
            <a:xfrm>
              <a:off x="160" y="1003"/>
              <a:ext cx="5440" cy="2600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1195"/>
              <a:ext cx="5176" cy="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59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875" y="2366569"/>
            <a:ext cx="3840480" cy="2016881"/>
          </a:xfrm>
        </p:spPr>
        <p:txBody>
          <a:bodyPr/>
          <a:lstStyle/>
          <a:p>
            <a:r>
              <a:rPr lang="en-US" sz="5000" b="1" dirty="0" smtClean="0"/>
              <a:t>Climate Project Time!</a:t>
            </a:r>
            <a:endParaRPr lang="en-US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400" b="1" dirty="0" smtClean="0"/>
              <a:t>Do Now</a:t>
            </a:r>
            <a:endParaRPr lang="en-US" sz="6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472540"/>
            <a:ext cx="8345343" cy="5089587"/>
          </a:xfrm>
        </p:spPr>
        <p:txBody>
          <a:bodyPr>
            <a:noAutofit/>
          </a:bodyPr>
          <a:lstStyle/>
          <a:p>
            <a:r>
              <a:rPr lang="en-US" sz="3500" b="1" dirty="0"/>
              <a:t>What is the </a:t>
            </a:r>
            <a:r>
              <a:rPr lang="en-US" sz="3500" b="1" dirty="0" err="1"/>
              <a:t>Koppen</a:t>
            </a:r>
            <a:r>
              <a:rPr lang="en-US" sz="3500" b="1" dirty="0"/>
              <a:t> Climate Classification System</a:t>
            </a:r>
            <a:r>
              <a:rPr lang="en-US" sz="3500" b="1" dirty="0" smtClean="0"/>
              <a:t>?</a:t>
            </a:r>
          </a:p>
          <a:p>
            <a:pPr lvl="1"/>
            <a:r>
              <a:rPr lang="en-US" sz="3500" b="1" dirty="0" smtClean="0"/>
              <a:t>The system that uses mean monthly and annual values of temperatures and precipitation to classify climates.</a:t>
            </a:r>
            <a:endParaRPr lang="en-US" sz="3500" b="1" dirty="0"/>
          </a:p>
          <a:p>
            <a:r>
              <a:rPr lang="en-US" sz="3500" b="1" dirty="0"/>
              <a:t>What are the natural processes that can change climate</a:t>
            </a:r>
            <a:r>
              <a:rPr lang="en-US" sz="3500" b="1" dirty="0" smtClean="0"/>
              <a:t>?</a:t>
            </a:r>
          </a:p>
          <a:p>
            <a:pPr lvl="1"/>
            <a:r>
              <a:rPr lang="en-US" sz="3500" b="1" dirty="0" smtClean="0"/>
              <a:t>Volcanic Eruptions, Ocean Circulation, Solar Activity, and Earth’s Motions</a:t>
            </a:r>
            <a:endParaRPr lang="en-US" sz="35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807210"/>
            <a:ext cx="3840480" cy="1162050"/>
          </a:xfrm>
        </p:spPr>
        <p:txBody>
          <a:bodyPr/>
          <a:lstStyle/>
          <a:p>
            <a:r>
              <a:rPr lang="en-US" sz="5000" b="1" dirty="0" smtClean="0"/>
              <a:t>Key Words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1021278"/>
            <a:ext cx="4411462" cy="480950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Rainshadows</a:t>
            </a:r>
          </a:p>
          <a:p>
            <a:r>
              <a:rPr lang="en-US" sz="4400" b="1" dirty="0" smtClean="0"/>
              <a:t>Fluctuations</a:t>
            </a:r>
          </a:p>
          <a:p>
            <a:r>
              <a:rPr lang="en-US" sz="4400" b="1" dirty="0" smtClean="0"/>
              <a:t>Drought</a:t>
            </a:r>
          </a:p>
          <a:p>
            <a:r>
              <a:rPr lang="en-US" sz="4400" b="1" dirty="0" smtClean="0"/>
              <a:t>Contrast</a:t>
            </a:r>
          </a:p>
          <a:p>
            <a:r>
              <a:rPr lang="en-US" sz="4400" b="1" dirty="0" smtClean="0"/>
              <a:t>Abruptly</a:t>
            </a: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366569"/>
            <a:ext cx="3840480" cy="2016881"/>
          </a:xfrm>
        </p:spPr>
        <p:txBody>
          <a:bodyPr/>
          <a:lstStyle/>
          <a:p>
            <a:r>
              <a:rPr lang="en-US" sz="5000" b="1" dirty="0" smtClean="0"/>
              <a:t>Vocab </a:t>
            </a:r>
            <a:r>
              <a:rPr lang="en-US" sz="5000" b="1" dirty="0" smtClean="0"/>
              <a:t/>
            </a:r>
            <a:br>
              <a:rPr lang="en-US" sz="5000" b="1" dirty="0" smtClean="0"/>
            </a:br>
            <a:r>
              <a:rPr lang="en-US" sz="5000" b="1" dirty="0" smtClean="0"/>
              <a:t>Words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595" y="427512"/>
            <a:ext cx="5676405" cy="6080166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 err="1">
                <a:solidFill>
                  <a:srgbClr val="595959"/>
                </a:solidFill>
              </a:rPr>
              <a:t>Koppen</a:t>
            </a:r>
            <a:r>
              <a:rPr lang="en-US" sz="4400" b="1" dirty="0">
                <a:solidFill>
                  <a:srgbClr val="595959"/>
                </a:solidFill>
              </a:rPr>
              <a:t> Climate Classification System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Wet Tropical Climate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Tropical Wet and Dry Climate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Humid Subtropical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Marine West Coast Climate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Dry-Summer Subtropical Climate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Subarctic </a:t>
            </a:r>
            <a:r>
              <a:rPr lang="en-US" sz="4400" b="1" dirty="0" smtClean="0">
                <a:solidFill>
                  <a:srgbClr val="595959"/>
                </a:solidFill>
              </a:rPr>
              <a:t>Climate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Greenhouse Effect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4400" b="1" dirty="0">
                <a:solidFill>
                  <a:srgbClr val="595959"/>
                </a:solidFill>
              </a:rPr>
              <a:t>Global </a:t>
            </a:r>
            <a:r>
              <a:rPr lang="en-US" sz="4400" b="1" dirty="0" smtClean="0">
                <a:solidFill>
                  <a:srgbClr val="595959"/>
                </a:solidFill>
              </a:rPr>
              <a:t>Warming</a:t>
            </a:r>
            <a:endParaRPr lang="en-US" sz="44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19" y="274637"/>
            <a:ext cx="8098971" cy="1339009"/>
          </a:xfrm>
        </p:spPr>
        <p:txBody>
          <a:bodyPr/>
          <a:lstStyle/>
          <a:p>
            <a:pPr algn="l"/>
            <a:r>
              <a:rPr lang="en-US" sz="6000" b="1" dirty="0" err="1" smtClean="0"/>
              <a:t>Koppen</a:t>
            </a:r>
            <a:r>
              <a:rPr lang="en-US" sz="6000" b="1" dirty="0" smtClean="0"/>
              <a:t> Climate Classification System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9" y="1801906"/>
            <a:ext cx="7992093" cy="4919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Uses </a:t>
            </a:r>
            <a:r>
              <a:rPr lang="en-US" sz="2800" b="1" dirty="0">
                <a:solidFill>
                  <a:schemeClr val="tx1"/>
                </a:solidFill>
              </a:rPr>
              <a:t>mean monthly and annual values of temperature and precipitation to classify climates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Five principal groups of climates: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Humid Tropical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Humid Mid-Latitude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Dry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Polar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Highland </a:t>
            </a:r>
            <a:endParaRPr lang="en-US" sz="2600" b="1" dirty="0">
              <a:solidFill>
                <a:schemeClr val="tx1"/>
              </a:solidFill>
            </a:endParaRPr>
          </a:p>
          <a:p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24"/>
            <a:ext cx="9144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Humid Tropical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801906"/>
            <a:ext cx="8158347" cy="4598894"/>
          </a:xfrm>
        </p:spPr>
        <p:txBody>
          <a:bodyPr>
            <a:noAutofit/>
          </a:bodyPr>
          <a:lstStyle/>
          <a:p>
            <a:pPr>
              <a:buSzPct val="110000"/>
              <a:buFont typeface="Wingdings 2" pitchFamily="16" charset="2"/>
              <a:buChar char=""/>
            </a:pPr>
            <a:r>
              <a:rPr lang="en-US" sz="3000" b="1" dirty="0">
                <a:solidFill>
                  <a:schemeClr val="tx1"/>
                </a:solidFill>
              </a:rPr>
              <a:t>Climates without winters. Precipitation can exceed 200 cm per year.</a:t>
            </a:r>
          </a:p>
          <a:p>
            <a:pPr lvl="1">
              <a:buSzPct val="110000"/>
              <a:buFont typeface="Wingdings 2" pitchFamily="16" charset="2"/>
              <a:buChar char=""/>
            </a:pPr>
            <a:r>
              <a:rPr lang="en-US" sz="3000" b="1" dirty="0">
                <a:solidFill>
                  <a:schemeClr val="tx1"/>
                </a:solidFill>
              </a:rPr>
              <a:t>Wet Tropical (rainforest)</a:t>
            </a:r>
          </a:p>
          <a:p>
            <a:pPr lvl="2">
              <a:buSzPct val="110000"/>
              <a:buFont typeface="Wingdings 2" pitchFamily="16" charset="2"/>
              <a:buChar char=""/>
            </a:pPr>
            <a:r>
              <a:rPr lang="en-US" sz="3000" b="1" dirty="0">
                <a:solidFill>
                  <a:schemeClr val="tx1"/>
                </a:solidFill>
              </a:rPr>
              <a:t>High temperatures and much annual precipitation</a:t>
            </a:r>
          </a:p>
          <a:p>
            <a:pPr lvl="1">
              <a:buSzPct val="110000"/>
              <a:buFont typeface="Wingdings 2" pitchFamily="16" charset="2"/>
              <a:buChar char=""/>
            </a:pPr>
            <a:r>
              <a:rPr lang="en-US" sz="3000" b="1" dirty="0">
                <a:solidFill>
                  <a:schemeClr val="tx1"/>
                </a:solidFill>
              </a:rPr>
              <a:t>Tropical Wet and Dry (savanna)</a:t>
            </a:r>
          </a:p>
          <a:p>
            <a:pPr lvl="2">
              <a:buSzPct val="110000"/>
              <a:buFont typeface="Wingdings 2" pitchFamily="16" charset="2"/>
              <a:buChar char=""/>
            </a:pPr>
            <a:r>
              <a:rPr lang="en-US" sz="3000" b="1" dirty="0">
                <a:solidFill>
                  <a:schemeClr val="tx1"/>
                </a:solidFill>
              </a:rPr>
              <a:t>Have temperatures and precipitation similar to those in wet tropical, but experience periods of drought</a:t>
            </a:r>
            <a:r>
              <a:rPr lang="en-US" sz="3000" b="1" dirty="0" smtClean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5" y="252350"/>
            <a:ext cx="5178105" cy="304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34" y="3301339"/>
            <a:ext cx="6713068" cy="34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152</TotalTime>
  <Words>581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Tradition</vt:lpstr>
      <vt:lpstr>21.2 – World Climates &amp; 21.3 – Climate Changes</vt:lpstr>
      <vt:lpstr>Do Now</vt:lpstr>
      <vt:lpstr>Do Now</vt:lpstr>
      <vt:lpstr>Key Words</vt:lpstr>
      <vt:lpstr>Vocab  Words</vt:lpstr>
      <vt:lpstr>Koppen Climate Classification System</vt:lpstr>
      <vt:lpstr>PowerPoint Presentation</vt:lpstr>
      <vt:lpstr>Humid Tropical</vt:lpstr>
      <vt:lpstr>PowerPoint Presentation</vt:lpstr>
      <vt:lpstr>Humid Mid-Latitude</vt:lpstr>
      <vt:lpstr>PowerPoint Presentation</vt:lpstr>
      <vt:lpstr>Dry Climate</vt:lpstr>
      <vt:lpstr>PowerPoint Presentation</vt:lpstr>
      <vt:lpstr>Polar Climates</vt:lpstr>
      <vt:lpstr>PowerPoint Presentation</vt:lpstr>
      <vt:lpstr>Highland Climates</vt:lpstr>
      <vt:lpstr>Natural Processes That Change Climate</vt:lpstr>
      <vt:lpstr>Volcanic Eruptions</vt:lpstr>
      <vt:lpstr>Ocean Circulation</vt:lpstr>
      <vt:lpstr>Solar Activity</vt:lpstr>
      <vt:lpstr>Earth Motions</vt:lpstr>
      <vt:lpstr>Human Impact on Climate Changes</vt:lpstr>
      <vt:lpstr>PowerPoint Presentation</vt:lpstr>
      <vt:lpstr>PowerPoint Presentation</vt:lpstr>
      <vt:lpstr>Climate Project Time!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21.1 – Factors Affecting Climate</dc:title>
  <dc:creator>Kersten Kelly</dc:creator>
  <cp:lastModifiedBy>KerstenJanowicz</cp:lastModifiedBy>
  <cp:revision>21</cp:revision>
  <dcterms:created xsi:type="dcterms:W3CDTF">2013-02-18T22:05:41Z</dcterms:created>
  <dcterms:modified xsi:type="dcterms:W3CDTF">2013-02-22T15:49:02Z</dcterms:modified>
</cp:coreProperties>
</file>